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68" r:id="rId4"/>
    <p:sldId id="286" r:id="rId5"/>
    <p:sldId id="285" r:id="rId6"/>
    <p:sldId id="266" r:id="rId7"/>
    <p:sldId id="290" r:id="rId8"/>
    <p:sldId id="291" r:id="rId9"/>
    <p:sldId id="274" r:id="rId10"/>
    <p:sldId id="292" r:id="rId11"/>
    <p:sldId id="295" r:id="rId12"/>
    <p:sldId id="293" r:id="rId13"/>
    <p:sldId id="277" r:id="rId14"/>
    <p:sldId id="284" r:id="rId15"/>
    <p:sldId id="280" r:id="rId16"/>
    <p:sldId id="29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863" autoAdjust="0"/>
  </p:normalViewPr>
  <p:slideViewPr>
    <p:cSldViewPr>
      <p:cViewPr varScale="1">
        <p:scale>
          <a:sx n="115" d="100"/>
          <a:sy n="115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AF824-735E-4655-A9F2-BD20B675C8D8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1EA9A-93FE-49A3-BFC6-B9C8B4936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05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5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2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613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3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40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9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44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63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08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941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76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5E79D-3A6D-4F7D-A10C-AF114D03C627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9C74B-6A74-40DD-8039-A86E31C9A4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11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o-krohe.ru/images/article/orig/2017/04/graficheskij-diktant-po-kletochkam-dlya-doshkolnikov-16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548680"/>
            <a:ext cx="8712968" cy="2376264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ramond" panose="02020404030301010803" pitchFamily="18" charset="0"/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ramond" panose="02020404030301010803" pitchFamily="18" charset="0"/>
              </a:rPr>
              <a:t/>
            </a:r>
            <a:b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aramond" panose="02020404030301010803" pitchFamily="18" charset="0"/>
              </a:rPr>
              <a:t>Подготовка руки к письму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005064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 МБДОУ дс 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«Сказка»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Лубенцова А.В.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314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0099"/>
                </a:solidFill>
                <a:latin typeface="Garamond" panose="02020404030301010803" pitchFamily="18" charset="0"/>
              </a:rPr>
              <a:t/>
            </a:r>
            <a:br>
              <a:rPr lang="ru-RU" sz="4000" dirty="0" smtClean="0">
                <a:solidFill>
                  <a:srgbClr val="000099"/>
                </a:solidFill>
                <a:latin typeface="Garamond" panose="02020404030301010803" pitchFamily="18" charset="0"/>
              </a:rPr>
            </a:br>
            <a:r>
              <a:rPr lang="ru-RU" sz="40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Что такое письмо?</a:t>
            </a:r>
            <a:endParaRPr lang="ru-RU" sz="4000" b="1" dirty="0">
              <a:solidFill>
                <a:srgbClr val="000099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643050"/>
            <a:ext cx="7457482" cy="3154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Письмо - это особая форма речи, при которой её элементы фиксируются на бумаге (или других материалах) путем начертания графических символов, соответствующих элементам устной речи. </a:t>
            </a:r>
          </a:p>
          <a:p>
            <a:pPr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Письмо - сложный координационный навык, требующий слаженной работы мышц кисти, всей руки, правильной координации всего тела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36712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Основные характеристики письма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детей старшего дошкольного возраста: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Нестабильность, нервность, нечеткость штрихов, сильное мышечное напряжение, несовершенны механизмы регуляции позы, фактически каждое движение в серии выполняется отдельно, нет плавности и связности движений. Это тот этап, когда ребенок еще не может произвольно менять скорость письма, сохраняя качество (движения могут быть медленными и правильными или быстрыми, но неправильными).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это свидетельствует о том, что моторная программа еще только формируется и необходима постоянная коррекция и оценка по ходу движения.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412776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Цель подготовки руки к письму:</a:t>
            </a:r>
          </a:p>
          <a:p>
            <a:endParaRPr lang="ru-RU" sz="2800" b="1" i="1" dirty="0">
              <a:solidFill>
                <a:srgbClr val="000099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Способствовать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мелкой моторики рук для общего физического и психического развития ребенка; подготовить детей к обучению письму; формировать интерес к выполнению графических упражнений, подготавливающих руку к письму.</a:t>
            </a:r>
          </a:p>
        </p:txBody>
      </p:sp>
    </p:spTree>
    <p:extLst>
      <p:ext uri="{BB962C8B-B14F-4D97-AF65-F5344CB8AC3E}">
        <p14:creationId xmlns:p14="http://schemas.microsoft.com/office/powerpoint/2010/main" val="1396916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704"/>
            <a:ext cx="8352928" cy="5899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Garamond" panose="02020404030301010803" pitchFamily="18" charset="0"/>
              </a:rPr>
              <a:t>Подготовка руки к письму в дошкольном возрасте включает несколько направлений</a:t>
            </a:r>
            <a:r>
              <a:rPr lang="ru-RU" sz="24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:</a:t>
            </a:r>
            <a:endParaRPr lang="ru-RU" sz="2400" dirty="0" smtClean="0">
              <a:solidFill>
                <a:srgbClr val="000099"/>
              </a:solidFill>
            </a:endParaRPr>
          </a:p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ручной умелости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(создание поделок, конструирование, рисование, лепка, в которых развивается мелкая моторика, глазомер, аккуратность, умение доводить начатое дело до конца, внимание, пространственная ориентация),</a:t>
            </a:r>
          </a:p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у детей чувства ритма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согласовывать слово и движение в определенном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ритме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графических умений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(это происходит в процессе рисования и графических работ – рисование по клеточкам, раскрашивания, штриховки и других видов заданий),</a:t>
            </a:r>
          </a:p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пространственной ориентации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(умение 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lvl="0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ориентироваться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листе бумаги: справа, слева, в верхнем 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lvl="0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правом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углу, посередине, в верхней строчке, в нижней строчке)</a:t>
            </a:r>
          </a:p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dirty="0">
                <a:solidFill>
                  <a:srgbClr val="FF0000"/>
                </a:solidFill>
                <a:latin typeface="Lucida Sans Unicode"/>
              </a:rPr>
              <a:t> </a:t>
            </a:r>
          </a:p>
          <a:p>
            <a:endParaRPr lang="ru-RU" sz="2400" dirty="0" smtClean="0">
              <a:solidFill>
                <a:srgbClr val="000099"/>
              </a:solidFill>
            </a:endParaRPr>
          </a:p>
          <a:p>
            <a:endParaRPr lang="ru-RU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91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</a:br>
            <a:r>
              <a:rPr lang="ru-RU" sz="2800" b="1" dirty="0">
                <a:solidFill>
                  <a:srgbClr val="000099"/>
                </a:solidFill>
                <a:latin typeface="Garamond" panose="02020404030301010803" pitchFamily="18" charset="0"/>
              </a:rPr>
              <a:t/>
            </a:r>
            <a:br>
              <a:rPr lang="ru-RU" sz="2800" b="1" dirty="0">
                <a:solidFill>
                  <a:srgbClr val="000099"/>
                </a:solidFill>
                <a:latin typeface="Garamond" panose="02020404030301010803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</a:br>
            <a:r>
              <a:rPr lang="ru-RU" sz="32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Упражнения, которые развивают мелкую моторику</a:t>
            </a:r>
            <a:endParaRPr lang="ru-RU" sz="3200" dirty="0">
              <a:solidFill>
                <a:srgbClr val="000099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2"/>
            <a:ext cx="83529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Пальчиковая гимнастика.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крупой, бусинками, пуговицами, мелкими камешками, природным материалом.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с пластилином.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Шнуровки. Застёжки. 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с конструкторами. Закручивание гаек, шурупов.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мозаикой.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Пазлы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Вырезание ножницами.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различными материалами - ручкой, простым и цветным карандашом, мелом, акварелью и т.д.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бумагой. Складывание (оригами). Плетение. 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Отрывная аппликации.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Графические упражнения. Штриховка.</a:t>
            </a:r>
          </a:p>
          <a:p>
            <a:pPr lvl="0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Раскрашивание раскрасок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36712"/>
            <a:ext cx="878497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Подготовка </a:t>
            </a:r>
            <a:r>
              <a:rPr lang="ru-RU" sz="2800" b="1" dirty="0">
                <a:solidFill>
                  <a:srgbClr val="000099"/>
                </a:solidFill>
                <a:latin typeface="Garamond" panose="02020404030301010803" pitchFamily="18" charset="0"/>
              </a:rPr>
              <a:t>пальчиков к графическим упражнениям: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132856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 пальчиков с помощью массажных мячей, грецких орехов,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каштанов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простым карандашом.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Надавливание сильно сжатыми четырьмя пальцами одной руки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основание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большого пальца, середину ладони, основание пальцев другой руки. Затем положение рук меняется.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Растирание ладоней движениями вверх-вниз.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Разминание кисти правой руки пальцами левой и наоборот, затем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поочередное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растирание. </a:t>
            </a:r>
          </a:p>
        </p:txBody>
      </p:sp>
    </p:spTree>
    <p:extLst>
      <p:ext uri="{BB962C8B-B14F-4D97-AF65-F5344CB8AC3E}">
        <p14:creationId xmlns:p14="http://schemas.microsoft.com/office/powerpoint/2010/main" val="2749417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13690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Графические </a:t>
            </a:r>
            <a:r>
              <a:rPr lang="ru-RU" sz="2800" b="1" dirty="0">
                <a:solidFill>
                  <a:srgbClr val="000099"/>
                </a:solidFill>
                <a:latin typeface="Garamond" panose="02020404030301010803" pitchFamily="18" charset="0"/>
              </a:rPr>
              <a:t>упражнения, </a:t>
            </a:r>
            <a:r>
              <a:rPr lang="ru-RU" sz="28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штриховка</a:t>
            </a:r>
          </a:p>
          <a:p>
            <a:endParaRPr lang="ru-RU" sz="2400" b="1" dirty="0">
              <a:solidFill>
                <a:srgbClr val="000099"/>
              </a:solidFill>
              <a:latin typeface="Garamond" panose="02020404030301010803" pitchFamily="18" charset="0"/>
            </a:endParaRPr>
          </a:p>
          <a:p>
            <a:pPr>
              <a:buNone/>
            </a:pPr>
            <a:r>
              <a:rPr lang="ru-RU" sz="24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Штриховка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одно из важнейших упражнений. Овладевая механизмом письма, дети вырабатывают такую уверенность штриха, что когда они приступят к письму в тетрадях, у них это будет получаться как у человека, много писавшего.  </a:t>
            </a:r>
          </a:p>
          <a:p>
            <a:pPr>
              <a:buNone/>
            </a:pPr>
            <a:r>
              <a:rPr lang="ru-RU" sz="24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Правила штриховки: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Штриховать только в заданном направлении.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выходить за контуры фигуры.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Соблюдать параллельность линий.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сближать штрихи, расстояние между ними должно быть 0,5 см.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Выполняются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нелинованной бумаге.</a:t>
            </a:r>
          </a:p>
          <a:p>
            <a:endParaRPr lang="ru-RU" sz="2400" b="1" dirty="0" smtClean="0">
              <a:solidFill>
                <a:srgbClr val="000099"/>
              </a:solidFill>
              <a:latin typeface="Garamond" panose="02020404030301010803" pitchFamily="18" charset="0"/>
            </a:endParaRPr>
          </a:p>
          <a:p>
            <a:endParaRPr lang="ru-RU" sz="2400" b="1" dirty="0">
              <a:solidFill>
                <a:srgbClr val="000099"/>
              </a:solidFill>
              <a:latin typeface="Garamond" panose="02020404030301010803" pitchFamily="18" charset="0"/>
            </a:endParaRPr>
          </a:p>
          <a:p>
            <a:endParaRPr lang="ru-RU" sz="2400" b="1" dirty="0">
              <a:solidFill>
                <a:srgbClr val="000099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484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Штриховки</a:t>
            </a:r>
            <a:endParaRPr lang="ru-RU" sz="4000" b="1" dirty="0">
              <a:solidFill>
                <a:srgbClr val="000099"/>
              </a:solidFill>
              <a:latin typeface="Garamond" panose="02020404030301010803" pitchFamily="18" charset="0"/>
            </a:endParaRPr>
          </a:p>
        </p:txBody>
      </p:sp>
      <p:pic>
        <p:nvPicPr>
          <p:cNvPr id="5122" name="Picture 2" descr="https://ds04.infourok.ru/uploads/ex/00c0/000f2f77-9282954d/hello_html_6024101c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15" y="1199645"/>
            <a:ext cx="4137869" cy="272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vatars.mds.yandex.net/get-pdb/1927216/065ef5f2-816e-46ec-8ebb-a7c3967cca02/s6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00297"/>
            <a:ext cx="3600400" cy="533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.pinimg.com/originals/bb/fd/e7/bbfde70b40a20c49035eee53433679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170" y="4020021"/>
            <a:ext cx="3961926" cy="272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59632" y="908720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99"/>
                </a:solidFill>
                <a:latin typeface="Garamond" panose="02020404030301010803" pitchFamily="18" charset="0"/>
              </a:rPr>
              <a:t>Правильный захват карандаша</a:t>
            </a:r>
          </a:p>
        </p:txBody>
      </p:sp>
      <p:pic>
        <p:nvPicPr>
          <p:cNvPr id="9" name="Picture 2" descr="C:\Users\дом\Desktop\image004_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2600328" cy="22581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987824" y="1647964"/>
            <a:ext cx="55446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арандаш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 на среднем пальце, указательный палец придерживает карандаш сверху (справа), а большой палец - с левой стороны. Все три пальца слегка закруглены и не сжимают карандаш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сильно. Указательный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палец может легко подниматься, и при этом карандаш не должен падать. Безымянный и мизинец могут находиться внутри ладони или свободно лежать у основания большого пальца.</a:t>
            </a:r>
          </a:p>
        </p:txBody>
      </p:sp>
    </p:spTree>
    <p:extLst>
      <p:ext uri="{BB962C8B-B14F-4D97-AF65-F5344CB8AC3E}">
        <p14:creationId xmlns:p14="http://schemas.microsoft.com/office/powerpoint/2010/main" val="649220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Метод обучения с помощью салфеток</a:t>
            </a:r>
            <a:endParaRPr lang="ru-RU" sz="3200" b="1" dirty="0">
              <a:solidFill>
                <a:srgbClr val="000099"/>
              </a:solidFill>
              <a:latin typeface="Garamond" panose="02020404030301010803" pitchFamily="18" charset="0"/>
            </a:endParaRPr>
          </a:p>
        </p:txBody>
      </p:sp>
      <p:pic>
        <p:nvPicPr>
          <p:cNvPr id="3074" name="Picture 2" descr="Как научить ребенка правильно держать ручку и карандаш: 6 простых способо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88475"/>
            <a:ext cx="2592288" cy="248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baby-bob.ru/wp-content/uploads/2018/07/kak-bystro-nauchit-rebenka-derzhat-karandash-i-ruchku-prostye-sposoby-obucheniya-pis-mu-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88475"/>
            <a:ext cx="3458626" cy="233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0.wp.com/razvitieiq.ru/wp-content/uploads/2017/02/derzhanie_ruchk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161599"/>
            <a:ext cx="4752975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53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дом\Desktop\90830-908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38378">
            <a:off x="2678757" y="3976825"/>
            <a:ext cx="2991082" cy="1981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35696" y="980728"/>
            <a:ext cx="5184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  <a:latin typeface="Garamond" panose="02020404030301010803" pitchFamily="18" charset="0"/>
              </a:rPr>
              <a:t>Это важно знать: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628800"/>
            <a:ext cx="66967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 к письму и выполнения графических упражнений с детьми дошкольного возраста используется простой карандаш.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Нельзя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в этих упражнениях фломастеры, так как они не требуют от малыша мышечных усилий для проведения линии.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49744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Графические упражнения.</a:t>
            </a:r>
            <a:endParaRPr lang="ru-RU" sz="3200" b="1" dirty="0">
              <a:solidFill>
                <a:srgbClr val="000099"/>
              </a:solidFill>
              <a:latin typeface="Garamond" panose="02020404030301010803" pitchFamily="18" charset="0"/>
            </a:endParaRPr>
          </a:p>
        </p:txBody>
      </p:sp>
      <p:pic>
        <p:nvPicPr>
          <p:cNvPr id="1026" name="Picture 2" descr="https://book24.ua/upload/iblock/a18/a188ebd6189a13f71786ff4ef1d9695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897" y="1160678"/>
            <a:ext cx="1975118" cy="259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pinimg.com/originals/8b/57/42/8b57425db47c4bb2e108edc87cd0ae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897" y="1303720"/>
            <a:ext cx="1733530" cy="244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k.ot7.ru/uploads/1/2/2/Linii_1226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36314"/>
            <a:ext cx="3231455" cy="230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k.ot7.ru/uploads/1/2/2/Obvedi-linii_1226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45" y="3933056"/>
            <a:ext cx="3182002" cy="222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avatars.mds.yandex.net/get-pdb/1627222/5374900f-fda6-4dfd-bd61-2c6d059c5f46/s1200?webp=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05064"/>
            <a:ext cx="3816425" cy="230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-krohe.ru/images/article/thumb/400-0/2017/04/graficheskij-diktant-po-kletochkam-dlya-doshkolnikov-1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496855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Графические диктанты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1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Ожидаемый результат:</a:t>
            </a:r>
            <a:endParaRPr lang="ru-RU" sz="3600" b="1" dirty="0">
              <a:solidFill>
                <a:srgbClr val="000099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гигиенических правил письма (правильная осанка за столом,  правильно держать ручку, располагать необходимые предметы на парте);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ориентироваться в тетради, на строке, на странице;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штриховать не отрывая руки , в разных направлениях;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(не зеркально) писать буквы и цифры;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в своих знаниях и умениях; желание пойти  в школу 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2060848"/>
            <a:ext cx="57606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СПАСИБО </a:t>
            </a:r>
          </a:p>
          <a:p>
            <a:pPr algn="ctr"/>
            <a:r>
              <a:rPr lang="ru-RU" sz="54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ЗА </a:t>
            </a:r>
          </a:p>
          <a:p>
            <a:pPr algn="ctr"/>
            <a:r>
              <a:rPr lang="ru-RU" sz="5400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ВНИМАНИЕ</a:t>
            </a:r>
            <a:r>
              <a:rPr lang="ru-RU" b="1" dirty="0" smtClean="0">
                <a:solidFill>
                  <a:srgbClr val="000099"/>
                </a:solidFill>
                <a:latin typeface="Garamond" panose="02020404030301010803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621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522</Words>
  <Application>Microsoft Office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Garamond</vt:lpstr>
      <vt:lpstr>Lucida Sans Unicode</vt:lpstr>
      <vt:lpstr>Times New Roman</vt:lpstr>
      <vt:lpstr>Wingdings</vt:lpstr>
      <vt:lpstr>Wingdings 3</vt:lpstr>
      <vt:lpstr>Тема Office</vt:lpstr>
      <vt:lpstr>  Подготовка руки к письму</vt:lpstr>
      <vt:lpstr> Что такое письмо?</vt:lpstr>
      <vt:lpstr>Презентация PowerPoint</vt:lpstr>
      <vt:lpstr>Презентация PowerPoint</vt:lpstr>
      <vt:lpstr>Презентация PowerPoint</vt:lpstr>
      <vt:lpstr>    Упражнения, которые развивают мелкую моторику</vt:lpstr>
      <vt:lpstr>Презентация PowerPoint</vt:lpstr>
      <vt:lpstr>Презентация PowerPoint</vt:lpstr>
      <vt:lpstr>Штриховки</vt:lpstr>
      <vt:lpstr>Презентация PowerPoint</vt:lpstr>
      <vt:lpstr>Презентация PowerPoint</vt:lpstr>
      <vt:lpstr>Презентация PowerPoint</vt:lpstr>
      <vt:lpstr>Графические упражнения.</vt:lpstr>
      <vt:lpstr>Графические диктанты </vt:lpstr>
      <vt:lpstr>Ожидаемый результат: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МОБУ Аркаулово</dc:creator>
  <cp:lastModifiedBy>User</cp:lastModifiedBy>
  <cp:revision>87</cp:revision>
  <dcterms:created xsi:type="dcterms:W3CDTF">2014-11-23T03:55:21Z</dcterms:created>
  <dcterms:modified xsi:type="dcterms:W3CDTF">2024-10-17T09:17:46Z</dcterms:modified>
</cp:coreProperties>
</file>