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15"/>
  </p:notesMasterIdLst>
  <p:sldIdLst>
    <p:sldId id="279" r:id="rId2"/>
    <p:sldId id="356" r:id="rId3"/>
    <p:sldId id="349" r:id="rId4"/>
    <p:sldId id="316" r:id="rId5"/>
    <p:sldId id="357" r:id="rId6"/>
    <p:sldId id="363" r:id="rId7"/>
    <p:sldId id="354" r:id="rId8"/>
    <p:sldId id="371" r:id="rId9"/>
    <p:sldId id="368" r:id="rId10"/>
    <p:sldId id="360" r:id="rId11"/>
    <p:sldId id="370" r:id="rId12"/>
    <p:sldId id="344" r:id="rId13"/>
    <p:sldId id="296" r:id="rId1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A0"/>
    <a:srgbClr val="E54415"/>
    <a:srgbClr val="B1D0E5"/>
    <a:srgbClr val="F19300"/>
    <a:srgbClr val="FE0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15" autoAdjust="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8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35D8B8-FE69-65DD-9F38-19B0D45D96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91CF03F-4F8A-343A-BF75-73B74B26BC8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AEF7465-2AC1-47F0-8E8F-41BF5DFDB634}" type="datetimeFigureOut">
              <a:rPr lang="zh-CN" altLang="en-US"/>
              <a:pPr>
                <a:defRPr/>
              </a:pPr>
              <a:t>2024/9/11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53A8EABE-8F5B-44BC-828E-86B9E3731E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AD2FF44-054C-1F0B-A359-0641D3BF3A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C9B2CA-7633-C817-0A34-C8C59ABB95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FACCBB-1E59-7AAF-B2CE-A0878EAE5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085659-4ED9-49EF-B360-18B9546C0A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C10424FD-5C26-6995-2A76-4118DF8023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330209B5-B2E4-E9DF-C83E-4AE32337E0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199E9200-D61C-3EEF-1D9F-7DCB784CA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0ECFE6-9D70-4F0C-8899-CBDFB5CFB1EB}" type="slidenum">
              <a:rPr lang="zh-CN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>
            <a:extLst>
              <a:ext uri="{FF2B5EF4-FFF2-40B4-BE49-F238E27FC236}">
                <a16:creationId xmlns:a16="http://schemas.microsoft.com/office/drawing/2014/main" id="{CDC5BD42-E815-F4D4-186F-AFF9015543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>
            <a:extLst>
              <a:ext uri="{FF2B5EF4-FFF2-40B4-BE49-F238E27FC236}">
                <a16:creationId xmlns:a16="http://schemas.microsoft.com/office/drawing/2014/main" id="{EE500CC3-B27D-00B0-989C-3302A7FFC4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5364" name="Номер слайда 3">
            <a:extLst>
              <a:ext uri="{FF2B5EF4-FFF2-40B4-BE49-F238E27FC236}">
                <a16:creationId xmlns:a16="http://schemas.microsoft.com/office/drawing/2014/main" id="{71565865-3903-2F4F-87FF-EEBD89689B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F8CF92-FDB4-4C88-86C0-4D49C3479A8D}" type="slidenum">
              <a:rPr lang="zh-CN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>
            <a:extLst>
              <a:ext uri="{FF2B5EF4-FFF2-40B4-BE49-F238E27FC236}">
                <a16:creationId xmlns:a16="http://schemas.microsoft.com/office/drawing/2014/main" id="{32E89D00-8717-4694-868B-1DEDBA1DBC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>
            <a:extLst>
              <a:ext uri="{FF2B5EF4-FFF2-40B4-BE49-F238E27FC236}">
                <a16:creationId xmlns:a16="http://schemas.microsoft.com/office/drawing/2014/main" id="{F3D1A833-AD36-9F81-882E-305DA20F8D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8436" name="Номер слайда 3">
            <a:extLst>
              <a:ext uri="{FF2B5EF4-FFF2-40B4-BE49-F238E27FC236}">
                <a16:creationId xmlns:a16="http://schemas.microsoft.com/office/drawing/2014/main" id="{0097A04B-F231-794E-9850-5FCE08CE0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05D309-88CD-4E91-901A-AAA14563AECA}" type="slidenum">
              <a:rPr lang="zh-CN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>
            <a:extLst>
              <a:ext uri="{FF2B5EF4-FFF2-40B4-BE49-F238E27FC236}">
                <a16:creationId xmlns:a16="http://schemas.microsoft.com/office/drawing/2014/main" id="{BDC789EB-1FD2-07B6-D9C6-ADC096D6B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>
            <a:extLst>
              <a:ext uri="{FF2B5EF4-FFF2-40B4-BE49-F238E27FC236}">
                <a16:creationId xmlns:a16="http://schemas.microsoft.com/office/drawing/2014/main" id="{2DAE284E-B9CF-2138-9918-5C580DFEB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>
            <a:extLst>
              <a:ext uri="{FF2B5EF4-FFF2-40B4-BE49-F238E27FC236}">
                <a16:creationId xmlns:a16="http://schemas.microsoft.com/office/drawing/2014/main" id="{01C601B0-7EE5-4ACB-0EFD-083ECAD6B2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C6F0BB-7C3B-4539-BC21-CF4525CE828C}" type="slidenum">
              <a:rPr lang="zh-CN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>
            <a:extLst>
              <a:ext uri="{FF2B5EF4-FFF2-40B4-BE49-F238E27FC236}">
                <a16:creationId xmlns:a16="http://schemas.microsoft.com/office/drawing/2014/main" id="{FDDAF622-0226-EC4D-8B22-08BA1C6B39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>
            <a:extLst>
              <a:ext uri="{FF2B5EF4-FFF2-40B4-BE49-F238E27FC236}">
                <a16:creationId xmlns:a16="http://schemas.microsoft.com/office/drawing/2014/main" id="{B2137C7B-E10D-FE20-55E9-F81AF333D0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7652" name="Номер слайда 3">
            <a:extLst>
              <a:ext uri="{FF2B5EF4-FFF2-40B4-BE49-F238E27FC236}">
                <a16:creationId xmlns:a16="http://schemas.microsoft.com/office/drawing/2014/main" id="{BA932224-1E1D-6801-E8BD-18385FB11F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FC0A02-B5DF-4537-AA4A-7E03C736D347}" type="slidenum">
              <a:rPr lang="zh-CN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>
            <a:extLst>
              <a:ext uri="{FF2B5EF4-FFF2-40B4-BE49-F238E27FC236}">
                <a16:creationId xmlns:a16="http://schemas.microsoft.com/office/drawing/2014/main" id="{46779804-8993-D904-E033-DD1D7F71B7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>
            <a:extLst>
              <a:ext uri="{FF2B5EF4-FFF2-40B4-BE49-F238E27FC236}">
                <a16:creationId xmlns:a16="http://schemas.microsoft.com/office/drawing/2014/main" id="{480E9394-A454-6166-2CED-4388622F6A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8916" name="Номер слайда 3">
            <a:extLst>
              <a:ext uri="{FF2B5EF4-FFF2-40B4-BE49-F238E27FC236}">
                <a16:creationId xmlns:a16="http://schemas.microsoft.com/office/drawing/2014/main" id="{DA5490B6-E842-1893-8A0F-2A17235F58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030021-FC35-422A-94A0-AF3FAF5EC0D3}" type="slidenum">
              <a:rPr lang="zh-CN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>
            <a:extLst>
              <a:ext uri="{FF2B5EF4-FFF2-40B4-BE49-F238E27FC236}">
                <a16:creationId xmlns:a16="http://schemas.microsoft.com/office/drawing/2014/main" id="{200025C4-5384-E3BC-27B9-C6DD4F52AC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>
            <a:extLst>
              <a:ext uri="{FF2B5EF4-FFF2-40B4-BE49-F238E27FC236}">
                <a16:creationId xmlns:a16="http://schemas.microsoft.com/office/drawing/2014/main" id="{F0E4E8D8-CE28-05F1-1878-52EF4F023C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0964" name="Номер слайда 3">
            <a:extLst>
              <a:ext uri="{FF2B5EF4-FFF2-40B4-BE49-F238E27FC236}">
                <a16:creationId xmlns:a16="http://schemas.microsoft.com/office/drawing/2014/main" id="{5CEEFE01-1CCC-8550-1C1C-E99FAE6FF8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FAF584-0247-4205-A3C7-289BF7B2F4CA}" type="slidenum">
              <a:rPr lang="zh-CN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2970C88D-F2A3-2264-3F63-8F78717BEDA3}"/>
              </a:ext>
            </a:extLst>
          </p:cNvPr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>
              <a:extLst>
                <a:ext uri="{FF2B5EF4-FFF2-40B4-BE49-F238E27FC236}">
                  <a16:creationId xmlns:a16="http://schemas.microsoft.com/office/drawing/2014/main" id="{73E2515C-B413-BF24-5342-0165605416F3}"/>
                </a:ext>
              </a:extLst>
            </p:cNvPr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>
              <a:extLst>
                <a:ext uri="{FF2B5EF4-FFF2-40B4-BE49-F238E27FC236}">
                  <a16:creationId xmlns:a16="http://schemas.microsoft.com/office/drawing/2014/main" id="{68912337-52AD-2C5E-A621-AE153681F931}"/>
                </a:ext>
              </a:extLst>
            </p:cNvPr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id="{A0F0DAFC-13F1-A4E1-4266-2B6694E75B78}"/>
                </a:ext>
              </a:extLst>
            </p:cNvPr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>
              <a:extLst>
                <a:ext uri="{FF2B5EF4-FFF2-40B4-BE49-F238E27FC236}">
                  <a16:creationId xmlns:a16="http://schemas.microsoft.com/office/drawing/2014/main" id="{3A4A8D8A-13A3-341B-37AA-7C0C76535D64}"/>
                </a:ext>
              </a:extLst>
            </p:cNvPr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>
              <a:extLst>
                <a:ext uri="{FF2B5EF4-FFF2-40B4-BE49-F238E27FC236}">
                  <a16:creationId xmlns:a16="http://schemas.microsoft.com/office/drawing/2014/main" id="{B8353956-5E28-99ED-1B3B-B2A0706A2939}"/>
                </a:ext>
              </a:extLst>
            </p:cNvPr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>
              <a:extLst>
                <a:ext uri="{FF2B5EF4-FFF2-40B4-BE49-F238E27FC236}">
                  <a16:creationId xmlns:a16="http://schemas.microsoft.com/office/drawing/2014/main" id="{9290F110-701E-7FEA-CE67-5AE32375B1E1}"/>
                </a:ext>
              </a:extLst>
            </p:cNvPr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>
              <a:extLst>
                <a:ext uri="{FF2B5EF4-FFF2-40B4-BE49-F238E27FC236}">
                  <a16:creationId xmlns:a16="http://schemas.microsoft.com/office/drawing/2014/main" id="{E913A27E-FE64-1008-5D14-06C12553EA68}"/>
                </a:ext>
              </a:extLst>
            </p:cNvPr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>
              <a:extLst>
                <a:ext uri="{FF2B5EF4-FFF2-40B4-BE49-F238E27FC236}">
                  <a16:creationId xmlns:a16="http://schemas.microsoft.com/office/drawing/2014/main" id="{6641351E-6E60-D47E-AC3B-4BDCA387D788}"/>
                </a:ext>
              </a:extLst>
            </p:cNvPr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>
              <a:extLst>
                <a:ext uri="{FF2B5EF4-FFF2-40B4-BE49-F238E27FC236}">
                  <a16:creationId xmlns:a16="http://schemas.microsoft.com/office/drawing/2014/main" id="{1F990083-7E1F-0520-A20A-B445A9358CE2}"/>
                </a:ext>
              </a:extLst>
            </p:cNvPr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>
              <a:extLst>
                <a:ext uri="{FF2B5EF4-FFF2-40B4-BE49-F238E27FC236}">
                  <a16:creationId xmlns:a16="http://schemas.microsoft.com/office/drawing/2014/main" id="{68639D8E-A75C-B18E-02E9-9DED2D2BA34F}"/>
                </a:ext>
              </a:extLst>
            </p:cNvPr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5ACAB8B-0142-1D81-6D60-79C71AB2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F146A-16E5-4D7A-B7AA-4953749AA65C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7EF7388-4E1C-AA41-86C6-CF67525D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B14D002-8DBE-EE55-6EA3-E84439F0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D48CB-6565-40CA-A97C-F1FCBC461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2682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81B1D-CEA8-28C6-B791-B83DF8E95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B4B93-0AAA-43CF-BD47-F8CEB75A240B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6F40-0758-DDE5-879F-255F92BDC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4451A-77C7-64C3-5458-52C76CDA4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DFC50-9FE8-4DA6-9DE8-860FEEAD2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6928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0791D-AC2F-9DF4-325F-83A56B32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F7A6-E93B-4BFB-A5AF-BA7075249342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3ADF4-D738-A2E2-E375-2B496C377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21F77-BDD4-A470-3A65-C315D4389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2C4CB-4615-4F67-B01A-F2A61F32B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1729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01FB1C-FD91-A614-A431-372BFB35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90018-1F56-4440-9909-B781C42D750A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E354D0-0959-580A-FAA2-2133C7B0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093F1C-1078-8E2B-9050-FBA10CCD9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F9642-86E8-4413-933D-A0C121AFD5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8855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9AF9BDE-F0B2-5B43-19DD-FD3A478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328D8-2471-4DE6-A37A-31BB18AE3A7D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13F6963-9C27-2BE8-7F06-CEFDE942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D008455-A9BD-B9BC-FE16-D4280C25A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F81A6-96AF-4D15-9C9B-2FC4ACB77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7084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F643E14-7D1D-09B7-24A2-7D44F1CB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BEFC8-D591-4D7A-AA29-B1830B36F62A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20BA35B-ECF8-C06E-D0A1-BF0C3431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4E7028-B6BB-1DFD-9F04-6CA0DDE8A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79CE1-02B4-476B-9E59-5EA7466AC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3937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6ACCAEB-EB60-CA35-9AE1-BDA5F78BB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2768D-5AD0-43CB-ADFC-1A337AEEC840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8B4055-1EFF-C87F-0AC0-A28CA7AA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A48324-599D-B520-05C5-F60A08FE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AB98-844D-4A7F-95E2-7FE42DA0E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85131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87D297A-C611-E5B6-6285-8A72ABC4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6861C-2BD1-4947-9C60-0206E432D174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FADE88-686E-E114-06E7-38AD3763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F6EC8B-A812-9E21-FD1C-B8B2BDCA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3C9FE-188A-4ED3-88D8-B6F2E9375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5577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4DC74E4-8A2F-D215-D23D-C709EA578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F4954-F737-4B7D-B411-30FE1EF19975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39C49BC-5703-8DA9-101F-D2CB52AA3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B12777-BC97-2395-E942-890CC521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221C-0DE8-4371-A920-BE4553F01F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351177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D579C-2410-CB18-9EF7-7AA656CC3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EA759-25C6-4C6C-9FBD-B2CF0547CDA8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E267D-5FC4-78FE-4AB6-85CB300E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81A1C-F02F-D4C7-4758-321DCDA00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FD579-1FF7-464D-BE47-E0D2D60EA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4979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0E19CD05-6E1D-DBE5-1CC1-D17CF5746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F61E3C51-9120-9CEA-8DFB-387EC49C6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  <a:endParaRPr lang="en-US" altLang="ru-RU">
              <a:solidFill>
                <a:srgbClr val="C0E474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2BEB71F-ADAC-29F8-EFBD-8C07752293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8E522-43B2-4396-AB65-0E2A5989D5CA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8461B30-8D51-4F37-018D-2BD9EFF88D1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4DE3BB1-9DFB-AF79-83DF-9A8355AAE4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28D76-3D15-4D81-8E66-3D7BC6AA19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5736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D2F82-A704-6A17-BDCB-AFC294C41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BA0-88AC-40D3-B6FF-DD9B1AA341B3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838F9-835E-A9C5-2B5F-2FB55AFCA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FA83B-8800-96B3-F934-7F168C9E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1F3AE-E194-4EE5-A193-C062505F6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41739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94F9EA4B-D15D-133C-F48D-97EF33896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9EC7DBAB-AE0E-318A-797B-737837FE2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7D79B2E-90A6-73FA-497F-E6EED4EAEAD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BD9AC-C1EE-469A-9B37-B83D3A49ABAA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D07E490-2030-A2E3-1A21-6E26555695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FAE626-0C6C-0FD2-3D60-580D51AF337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A79A7-5E48-47C8-84E8-9DF0F2AFA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8628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7BEB8-E0B9-DE30-85D5-B3ACDFA251B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F522E-6AAC-4C6F-9426-75F3C9319F6A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13FD3-3989-17A3-9C51-62AA18DA10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6F4BA-4058-D0D2-614F-A6886F4078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B26D5-195C-4721-A8BC-E8780D475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7078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EC9D3-7D04-3098-7DB7-FD1448DF5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63C96-65DE-442A-952E-1ABEF16A3E1D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AB21-55D7-DDDC-90BC-2A8E59576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1230D-2683-CE3E-131E-746004F7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7095F-1E5F-4592-A0FA-93A039094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92870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55868-B305-B97D-8EAD-2D9487F83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27994-C7A5-4F00-9ECF-96C53EED2604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0F65D-AE5A-22F8-8691-A567207D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2AE89-3476-5605-266A-C86E041B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40B0B-BCC3-414F-992D-36ED7526C7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793645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429000" y="142876"/>
            <a:ext cx="8477251" cy="1571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52802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表格占位符 13"/>
          <p:cNvSpPr>
            <a:spLocks noGrp="1"/>
          </p:cNvSpPr>
          <p:nvPr>
            <p:ph type="tbl" sz="quarter" idx="10"/>
          </p:nvPr>
        </p:nvSpPr>
        <p:spPr>
          <a:xfrm>
            <a:off x="4190986" y="2714626"/>
            <a:ext cx="7429553" cy="285751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altLang="zh-CN" noProof="0"/>
              <a:t>Вставка таблицы</a:t>
            </a:r>
            <a:endParaRPr lang="zh-CN" altLang="en-US" noProof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571462" y="428605"/>
            <a:ext cx="3333751" cy="22145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altLang="zh-CN" noProof="0"/>
              <a:t>Вставка рисунка</a:t>
            </a:r>
            <a:endParaRPr lang="zh-CN" altLang="en-US" noProof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2"/>
          </p:nvPr>
        </p:nvSpPr>
        <p:spPr>
          <a:xfrm>
            <a:off x="4190986" y="1428736"/>
            <a:ext cx="7429515" cy="1143014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>
          <a:xfrm>
            <a:off x="4191000" y="500063"/>
            <a:ext cx="4953000" cy="7858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08742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占位符 6"/>
          <p:cNvSpPr>
            <a:spLocks noGrp="1"/>
          </p:cNvSpPr>
          <p:nvPr>
            <p:ph type="dgm" sz="quarter" idx="10"/>
          </p:nvPr>
        </p:nvSpPr>
        <p:spPr>
          <a:xfrm>
            <a:off x="4095736" y="571480"/>
            <a:ext cx="6953299" cy="407196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altLang="zh-CN" noProof="0"/>
              <a:t>Вставка рисунка SmartArt</a:t>
            </a:r>
            <a:endParaRPr lang="zh-CN" altLang="en-US" noProof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1"/>
          </p:nvPr>
        </p:nvSpPr>
        <p:spPr>
          <a:xfrm>
            <a:off x="952501" y="571480"/>
            <a:ext cx="2857500" cy="40005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>
          <a:xfrm>
            <a:off x="4095751" y="4786313"/>
            <a:ext cx="4572000" cy="785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28369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666751" y="1143000"/>
            <a:ext cx="10858500" cy="14287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29092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5143493" y="142876"/>
            <a:ext cx="6667507" cy="1643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0083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id="{B2CE94A0-60CF-61C5-2126-9121A25A2982}"/>
              </a:ext>
            </a:extLst>
          </p:cNvPr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ACB5A5F-5D61-94BC-FC37-514EE27D5BB2}"/>
                </a:ext>
              </a:extLst>
            </p:cNvPr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C68A99-D247-20BD-13C3-D5FD11AC2729}"/>
                </a:ext>
              </a:extLst>
            </p:cNvPr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>
              <a:extLst>
                <a:ext uri="{FF2B5EF4-FFF2-40B4-BE49-F238E27FC236}">
                  <a16:creationId xmlns:a16="http://schemas.microsoft.com/office/drawing/2014/main" id="{0BCB2E09-7AF5-5F29-FB6B-D1245C22DBF9}"/>
                </a:ext>
              </a:extLst>
            </p:cNvPr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AB258206-622E-CAD0-526B-203F389DD094}"/>
                </a:ext>
              </a:extLst>
            </p:cNvPr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7DC85770-65BE-1B2C-68B8-50503401A43A}"/>
                </a:ext>
              </a:extLst>
            </p:cNvPr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CA2E9119-19CE-1131-EA44-F987606E37E5}"/>
                </a:ext>
              </a:extLst>
            </p:cNvPr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8C5D9113-71AA-79EE-A901-35A2BAE2C47D}"/>
                </a:ext>
              </a:extLst>
            </p:cNvPr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id="{69DEBFD3-D2A3-65F2-856A-B160E3A1A526}"/>
                </a:ext>
              </a:extLst>
            </p:cNvPr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0F6F39D2-007D-F597-965C-469494624103}"/>
                </a:ext>
              </a:extLst>
            </p:cNvPr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AEE72C80-0E63-49E9-243B-3C4870178F76}"/>
                </a:ext>
              </a:extLst>
            </p:cNvPr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D5D23CE4-C82C-3A0E-44B8-602760D6E5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A6FB34F2-51CA-95AD-E0DB-0E4D496898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AF5AB-E76B-523E-D571-17689E2891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037C26-525E-44F3-B29D-126C4AD04E87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14CA6-059F-9C83-2BF0-B84C34304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9C47D-E36B-07F7-29FA-F3DE53B7D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9C986E55-E457-4BD4-BF3D-5C9C8DD343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7" r:id="rId11"/>
    <p:sldLayoutId id="2147483792" r:id="rId12"/>
    <p:sldLayoutId id="2147483798" r:id="rId13"/>
    <p:sldLayoutId id="2147483793" r:id="rId14"/>
    <p:sldLayoutId id="2147483794" r:id="rId15"/>
    <p:sldLayoutId id="2147483795" r:id="rId16"/>
    <p:sldLayoutId id="2147483799" r:id="rId17"/>
    <p:sldLayoutId id="2147483801" r:id="rId18"/>
    <p:sldLayoutId id="2147483802" r:id="rId19"/>
    <p:sldLayoutId id="2147483803" r:id="rId20"/>
    <p:sldLayoutId id="2147483804" r:id="rId2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public217390912" TargetMode="External"/><Relationship Id="rId2" Type="http://schemas.openxmlformats.org/officeDocument/2006/relationships/hyperlink" Target="https://ds9gel.ru/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581P7-YtCdxzK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kazkagel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3">
            <a:extLst>
              <a:ext uri="{FF2B5EF4-FFF2-40B4-BE49-F238E27FC236}">
                <a16:creationId xmlns:a16="http://schemas.microsoft.com/office/drawing/2014/main" id="{F0AAC9FB-05B4-D725-E644-D7BA22784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3513"/>
            <a:ext cx="4083050" cy="288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文本占位符 3">
            <a:extLst>
              <a:ext uri="{FF2B5EF4-FFF2-40B4-BE49-F238E27FC236}">
                <a16:creationId xmlns:a16="http://schemas.microsoft.com/office/drawing/2014/main" id="{65B274C3-619B-C25C-C8B6-0E9EC6971CCF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407988" y="1131888"/>
            <a:ext cx="10369550" cy="482441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ru-RU" altLang="ru-RU" sz="44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Краткая презентация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alt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адаптированной образовательной  программы дошкольного образования для обучающихся с нарушением зрения (с амблиопией и косоглазием)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(АОП ДО)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ru-RU" altLang="ru-RU" sz="3200" b="1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sz="2800" b="1" u="sng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2024 </a:t>
            </a:r>
            <a:r>
              <a:rPr lang="ru-RU" alt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год</a:t>
            </a:r>
            <a:endParaRPr lang="ru-RU" altLang="ru-RU" sz="2800" b="1" u="sng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endParaRPr lang="ru-RU" alt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54" name="Rectangle 1">
            <a:extLst>
              <a:ext uri="{FF2B5EF4-FFF2-40B4-BE49-F238E27FC236}">
                <a16:creationId xmlns:a16="http://schemas.microsoft.com/office/drawing/2014/main" id="{1FFFCE5E-F154-72A3-B8A8-1ED41323D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3" y="692150"/>
            <a:ext cx="10029825" cy="1323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10253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дошкольное образовательное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10253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детский сад компенсирующего вида №32 «Сказка»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10253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муниципального образования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10253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 – курорт Геленджик</a:t>
            </a:r>
          </a:p>
        </p:txBody>
      </p:sp>
      <p:pic>
        <p:nvPicPr>
          <p:cNvPr id="12293" name="Рисунок 3">
            <a:extLst>
              <a:ext uri="{FF2B5EF4-FFF2-40B4-BE49-F238E27FC236}">
                <a16:creationId xmlns:a16="http://schemas.microsoft.com/office/drawing/2014/main" id="{02075803-D2F2-7CEA-C1A2-023E95A83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050" y="250825"/>
            <a:ext cx="36734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39471A-D7ED-E085-FC10-0E581F155F06}"/>
              </a:ext>
            </a:extLst>
          </p:cNvPr>
          <p:cNvSpPr/>
          <p:nvPr/>
        </p:nvSpPr>
        <p:spPr>
          <a:xfrm>
            <a:off x="697707" y="296862"/>
            <a:ext cx="10656887" cy="6264275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339" name="文本占位符 3">
            <a:extLst>
              <a:ext uri="{FF2B5EF4-FFF2-40B4-BE49-F238E27FC236}">
                <a16:creationId xmlns:a16="http://schemas.microsoft.com/office/drawing/2014/main" id="{3EBD0349-6E0A-FDB8-49DC-214B5863C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850" y="1571625"/>
            <a:ext cx="52578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2075" indent="-476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2400">
              <a:solidFill>
                <a:srgbClr val="262626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340" name="TextBox 1">
            <a:extLst>
              <a:ext uri="{FF2B5EF4-FFF2-40B4-BE49-F238E27FC236}">
                <a16:creationId xmlns:a16="http://schemas.microsoft.com/office/drawing/2014/main" id="{EDEFC9BB-8766-4C4E-AD7C-74B9E0F5D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44" y="5373216"/>
            <a:ext cx="622565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353475, Краснодарский край, Геленджик г., Чайковского ул., д. 31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7435FC-05AC-45F7-79E1-91AA83CDC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597" y="3107173"/>
            <a:ext cx="2905603" cy="2179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0397707-D271-80E5-6A5D-CDDC9B9CE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597" y="669882"/>
            <a:ext cx="2905603" cy="2143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62CFBEF8-B6E8-F322-8590-96464242C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0594" y="383703"/>
            <a:ext cx="6225654" cy="954108"/>
          </a:xfrm>
        </p:spPr>
        <p:txBody>
          <a:bodyPr>
            <a:noAutofit/>
          </a:bodyPr>
          <a:lstStyle/>
          <a:p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Территориальное  расположение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16058F-F5F2-69BB-CCD1-0A3D1161D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804" y="1296325"/>
            <a:ext cx="6239773" cy="3980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文本占位符 3">
            <a:extLst>
              <a:ext uri="{FF2B5EF4-FFF2-40B4-BE49-F238E27FC236}">
                <a16:creationId xmlns:a16="http://schemas.microsoft.com/office/drawing/2014/main" id="{DD66486D-EC7C-B344-A920-EE89563088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07306" y="203200"/>
            <a:ext cx="9577387" cy="1152525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Общие сведения о дошкольном образовательном учреждении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8D0132-A8FA-B42F-75A4-29E1CA46F98C}"/>
              </a:ext>
            </a:extLst>
          </p:cNvPr>
          <p:cNvSpPr/>
          <p:nvPr/>
        </p:nvSpPr>
        <p:spPr>
          <a:xfrm>
            <a:off x="803274" y="1457077"/>
            <a:ext cx="10585450" cy="5197723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Эл. Адрес: 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ds32gel@mail.ru</a:t>
            </a: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сайт: </a:t>
            </a:r>
            <a:r>
              <a:rPr lang="en-US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https://skazkagel.ru</a:t>
            </a: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САЙТ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ВКОНТАКТЕ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</a:p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ru-RU" alt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9" name="Rectangle 1">
            <a:extLst>
              <a:ext uri="{FF2B5EF4-FFF2-40B4-BE49-F238E27FC236}">
                <a16:creationId xmlns:a16="http://schemas.microsoft.com/office/drawing/2014/main" id="{8563B9F8-2EC8-74C6-E008-F972FF01C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419225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0" name="TextBox 7">
            <a:extLst>
              <a:ext uri="{FF2B5EF4-FFF2-40B4-BE49-F238E27FC236}">
                <a16:creationId xmlns:a16="http://schemas.microsoft.com/office/drawing/2014/main" id="{ABFAA791-64F5-B3DD-B064-0144A8E84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1774825"/>
            <a:ext cx="10155238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Учреждения: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Муниципальное бюджетное дошкольное образовательное учреждение детский сад компенсирующего вида № 32 «Сказка» муниципального образования город-курорт Геленджик.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Сокращенное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МБДОУ д/с №32 «Сказка» 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нахождения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353475 Краснодарский край, г. Геленджик.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Почтовый адрес: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353475, Краснодарский край, Геленджик г., Чайковского ул., д. 31 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Дундукова Надежда Федоровна,   телефон: 8(86141) 5-10-62 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85E4D0-E51D-A246-8FD2-169EB025B77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12" y="4968365"/>
            <a:ext cx="1484784" cy="150457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329F83A-C16F-D6A3-87FB-BA9E0DC74E0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4968320"/>
            <a:ext cx="1484784" cy="14847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3288859-ED1F-9D90-A2B2-8AD24FA3C3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61" y="4675723"/>
            <a:ext cx="4689627" cy="145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121418-0C57-601A-37D9-6CDA5110D3F9}"/>
              </a:ext>
            </a:extLst>
          </p:cNvPr>
          <p:cNvSpPr/>
          <p:nvPr/>
        </p:nvSpPr>
        <p:spPr>
          <a:xfrm>
            <a:off x="766762" y="365760"/>
            <a:ext cx="10658475" cy="6264275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/>
            </a:endParaRPr>
          </a:p>
          <a:p>
            <a:pPr marL="91440" indent="-9144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文本占位符 3">
            <a:extLst>
              <a:ext uri="{FF2B5EF4-FFF2-40B4-BE49-F238E27FC236}">
                <a16:creationId xmlns:a16="http://schemas.microsoft.com/office/drawing/2014/main" id="{94CEC124-3430-D13D-1B37-D37DFF1BB4BA}"/>
              </a:ext>
            </a:extLst>
          </p:cNvPr>
          <p:cNvSpPr txBox="1">
            <a:spLocks/>
          </p:cNvSpPr>
          <p:nvPr/>
        </p:nvSpPr>
        <p:spPr>
          <a:xfrm rot="21600000">
            <a:off x="2070100" y="2060575"/>
            <a:ext cx="6978650" cy="2970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indent="-4763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cs typeface="Verdana" panose="020B0604030504040204" pitchFamily="34" charset="0"/>
            </a:endParaRPr>
          </a:p>
        </p:txBody>
      </p:sp>
      <p:sp>
        <p:nvSpPr>
          <p:cNvPr id="17412" name="Rectangle 11">
            <a:extLst>
              <a:ext uri="{FF2B5EF4-FFF2-40B4-BE49-F238E27FC236}">
                <a16:creationId xmlns:a16="http://schemas.microsoft.com/office/drawing/2014/main" id="{7A478C45-D5AF-A665-2BA8-BEDB9C115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8" y="2682875"/>
            <a:ext cx="93614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zh-CN" sz="24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zh-CN" sz="24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413" name="Rectangle 11">
            <a:extLst>
              <a:ext uri="{FF2B5EF4-FFF2-40B4-BE49-F238E27FC236}">
                <a16:creationId xmlns:a16="http://schemas.microsoft.com/office/drawing/2014/main" id="{2743F6F6-EC0E-8510-93EC-B0F965EE9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3338513"/>
            <a:ext cx="10082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</a:t>
            </a:r>
            <a:endParaRPr lang="ru-RU" altLang="zh-CN" sz="2400" b="1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414" name="TextBox 1">
            <a:extLst>
              <a:ext uri="{FF2B5EF4-FFF2-40B4-BE49-F238E27FC236}">
                <a16:creationId xmlns:a16="http://schemas.microsoft.com/office/drawing/2014/main" id="{D716EEB7-8443-D53B-D616-7D594C62F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51" y="2553682"/>
            <a:ext cx="41044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АОП ДО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разработана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в соответствии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1E54A0-B12C-7FD7-5862-C4D7072B4BCB}"/>
              </a:ext>
            </a:extLst>
          </p:cNvPr>
          <p:cNvSpPr/>
          <p:nvPr/>
        </p:nvSpPr>
        <p:spPr>
          <a:xfrm>
            <a:off x="6326217" y="550863"/>
            <a:ext cx="4618038" cy="150971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A0541F-FCB5-6CFC-0F15-AC57A8557987}"/>
              </a:ext>
            </a:extLst>
          </p:cNvPr>
          <p:cNvSpPr/>
          <p:nvPr/>
        </p:nvSpPr>
        <p:spPr>
          <a:xfrm>
            <a:off x="6434514" y="3287713"/>
            <a:ext cx="4509741" cy="1908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адаптированная образовательная программа дошкольного образования для обучающихся с нарушением зрения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2E783D48-91E1-46BE-CE1B-7874A1086E34}"/>
              </a:ext>
            </a:extLst>
          </p:cNvPr>
          <p:cNvSpPr/>
          <p:nvPr/>
        </p:nvSpPr>
        <p:spPr>
          <a:xfrm rot="19393529">
            <a:off x="4391213" y="2356173"/>
            <a:ext cx="97790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6F17157E-DF05-14FA-3E51-87313D9D1796}"/>
              </a:ext>
            </a:extLst>
          </p:cNvPr>
          <p:cNvSpPr/>
          <p:nvPr/>
        </p:nvSpPr>
        <p:spPr>
          <a:xfrm rot="2083490">
            <a:off x="4410492" y="4144908"/>
            <a:ext cx="979487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9" name="TextBox 8">
            <a:extLst>
              <a:ext uri="{FF2B5EF4-FFF2-40B4-BE49-F238E27FC236}">
                <a16:creationId xmlns:a16="http://schemas.microsoft.com/office/drawing/2014/main" id="{34F4F603-B10E-8957-5BF5-8BAEA2610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0959" y="2225522"/>
            <a:ext cx="27368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488" indent="-90488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приказом Минобрнауки России</a:t>
            </a:r>
            <a:b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17.10.2013 № 1155</a:t>
            </a:r>
          </a:p>
        </p:txBody>
      </p:sp>
      <p:sp>
        <p:nvSpPr>
          <p:cNvPr id="17420" name="TextBox 9">
            <a:extLst>
              <a:ext uri="{FF2B5EF4-FFF2-40B4-BE49-F238E27FC236}">
                <a16:creationId xmlns:a16="http://schemas.microsoft.com/office/drawing/2014/main" id="{6AA4AC9F-2624-BD71-2757-608A506C2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75" y="5257800"/>
            <a:ext cx="3378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приказом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</a:t>
            </a:r>
            <a:b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24.11.2022 № 1022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文本占位符 3">
            <a:extLst>
              <a:ext uri="{FF2B5EF4-FFF2-40B4-BE49-F238E27FC236}">
                <a16:creationId xmlns:a16="http://schemas.microsoft.com/office/drawing/2014/main" id="{BAAA3248-1928-2FAD-1A1F-8A85A71054E2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196881" y="228600"/>
            <a:ext cx="11665294" cy="290798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ru-RU" sz="2800" b="1" spc="-5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пребывания детей</a:t>
            </a:r>
          </a:p>
          <a:p>
            <a:pPr algn="ctr" eaLnBrk="1" hangingPunct="1">
              <a:buNone/>
            </a:pPr>
            <a:r>
              <a:rPr lang="ru-RU" alt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Пятидневная рабочая неделя, выходные дни — суббота и воскресенье.</a:t>
            </a:r>
            <a:endParaRPr lang="ru-RU" sz="2400" b="0" i="0" dirty="0">
              <a:solidFill>
                <a:srgbClr val="4A4A4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пребывания детей 10 часов, с 7.30 до 17.30.</a:t>
            </a:r>
            <a:endParaRPr lang="ru-RU" sz="2400" b="0" i="0" dirty="0">
              <a:solidFill>
                <a:srgbClr val="4A4A4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 12-часовая дежурная группа : с 7.00 до 19.00</a:t>
            </a:r>
            <a:endParaRPr lang="ru-RU" sz="2400" b="0" i="0" dirty="0">
              <a:solidFill>
                <a:srgbClr val="4A4A4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 группа кратковременного пребывания для детей с ОВЗ (время пребывания – 3 часа).</a:t>
            </a:r>
            <a:endParaRPr lang="ru-RU" sz="2400" b="0" i="0" dirty="0">
              <a:solidFill>
                <a:srgbClr val="4A4A4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endParaRPr lang="ru-RU" alt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FBF9D0-9CB5-B64D-DE24-4509242A088E}"/>
              </a:ext>
            </a:extLst>
          </p:cNvPr>
          <p:cNvSpPr/>
          <p:nvPr/>
        </p:nvSpPr>
        <p:spPr>
          <a:xfrm>
            <a:off x="191344" y="3365180"/>
            <a:ext cx="11665294" cy="3219769"/>
          </a:xfrm>
          <a:prstGeom prst="rect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</a:p>
        </p:txBody>
      </p:sp>
      <p:sp>
        <p:nvSpPr>
          <p:cNvPr id="23557" name="文本占位符 3">
            <a:extLst>
              <a:ext uri="{FF2B5EF4-FFF2-40B4-BE49-F238E27FC236}">
                <a16:creationId xmlns:a16="http://schemas.microsoft.com/office/drawing/2014/main" id="{0DFB0738-AF7A-F8D7-8462-F0653EC4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584" y="3444850"/>
            <a:ext cx="8135937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2075" indent="-476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ru-RU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 МБДОУ функционируют 5 возрастных групп детей с нарушением зрения:</a:t>
            </a:r>
          </a:p>
          <a:p>
            <a:pPr algn="ctr"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endParaRPr lang="ru-RU" altLang="zh-CN" sz="2400" b="1" dirty="0">
              <a:solidFill>
                <a:srgbClr val="26262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26262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558" name="Rectangle 1">
            <a:extLst>
              <a:ext uri="{FF2B5EF4-FFF2-40B4-BE49-F238E27FC236}">
                <a16:creationId xmlns:a16="http://schemas.microsoft.com/office/drawing/2014/main" id="{59254468-8070-49C0-F5EF-5FC936DB8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1B39CFA8-792D-0C15-FEBE-CD14CDD26F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19947"/>
              </p:ext>
            </p:extLst>
          </p:nvPr>
        </p:nvGraphicFramePr>
        <p:xfrm>
          <a:off x="335360" y="4458281"/>
          <a:ext cx="1152127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4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4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92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322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9971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Возрастная категория группы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Ранний возраст (2-3 года)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 младшая группа (3-4 года)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группа (4-5 лет)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Старшая группа (5-6 лет) 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Подготовительная к школе группа (6-7 лет)</a:t>
                      </a: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337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групп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文本占位符 3">
            <a:extLst>
              <a:ext uri="{FF2B5EF4-FFF2-40B4-BE49-F238E27FC236}">
                <a16:creationId xmlns:a16="http://schemas.microsoft.com/office/drawing/2014/main" id="{88B63EED-2853-E926-E13B-B37BEF11221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1380654" y="300960"/>
            <a:ext cx="9574212" cy="65916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Используемые программы.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4B94BD-5076-12CF-3B21-A4B0D5177E89}"/>
              </a:ext>
            </a:extLst>
          </p:cNvPr>
          <p:cNvSpPr/>
          <p:nvPr/>
        </p:nvSpPr>
        <p:spPr>
          <a:xfrm>
            <a:off x="803597" y="1261080"/>
            <a:ext cx="10800705" cy="5480288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prstClr val="white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81" name="Rectangle 1">
            <a:extLst>
              <a:ext uri="{FF2B5EF4-FFF2-40B4-BE49-F238E27FC236}">
                <a16:creationId xmlns:a16="http://schemas.microsoft.com/office/drawing/2014/main" id="{DDBF831D-6C8A-D439-7761-EE6532441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33DD383D-B995-D523-9BC2-A71C6AE28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740704"/>
              </p:ext>
            </p:extLst>
          </p:nvPr>
        </p:nvGraphicFramePr>
        <p:xfrm>
          <a:off x="1092199" y="1484784"/>
          <a:ext cx="10223500" cy="4756067"/>
        </p:xfrm>
        <a:graphic>
          <a:graphicData uri="http://schemas.openxmlformats.org/drawingml/2006/table">
            <a:tbl>
              <a:tblPr/>
              <a:tblGrid>
                <a:gridCol w="4796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6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38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Обязательная часть</a:t>
                      </a:r>
                    </a:p>
                  </a:txBody>
                  <a:tcPr marL="91429" marR="91429" marT="45734" marB="4573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Часть, формируемая участниками образовательных отношений</a:t>
                      </a:r>
                    </a:p>
                  </a:txBody>
                  <a:tcPr marL="91429" marR="91429" marT="45734" marB="4573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01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ФАОП </a:t>
                      </a:r>
                    </a:p>
                  </a:txBody>
                  <a:tcPr marL="91429" marR="91429" marT="45734" marB="4573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Программа специальных (коррекционных) образовательных учреждений </a:t>
                      </a: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вида (для детей с нарушением зрения) под ред. Л.И. Плаксиной (Коррекционные программы)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ru-RU" alt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Парциальная </a:t>
                      </a:r>
                      <a:r>
                        <a:rPr kumimoji="0" lang="ru-RU" alt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программа </a:t>
                      </a: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«Современная система коррекционной </a:t>
                      </a:r>
                      <a:r>
                        <a:rPr kumimoji="0" lang="ru-RU" alt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образовательтной</a:t>
                      </a: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деятельности в группе компенсирующей направленности для детей с тяжелыми нарушениями речи с 3 до 7 лет»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Нищева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Н.В.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lang="ru-RU" sz="14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Программа </a:t>
                      </a:r>
                      <a:r>
                        <a:rPr kumimoji="0" lang="ru-RU" alt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по разделу «Школа мяча» Н.И. Николаева</a:t>
                      </a: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«Физическая культура в детском саду»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Пензулаева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Л.И.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Парциальная программа музыкального воспитания «Ладушки»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Каплунова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Н.М.</a:t>
                      </a:r>
                    </a:p>
                    <a:p>
                      <a:pPr marL="285750" marR="0" lvl="0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ru-RU" alt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29" marR="91429" marT="45734" marB="4573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745E47F-DBD5-FDBF-812C-C0DADC08168C}"/>
              </a:ext>
            </a:extLst>
          </p:cNvPr>
          <p:cNvSpPr/>
          <p:nvPr/>
        </p:nvSpPr>
        <p:spPr>
          <a:xfrm>
            <a:off x="285189" y="538480"/>
            <a:ext cx="11520487" cy="5995669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26627" name="文本占位符 3">
            <a:extLst>
              <a:ext uri="{FF2B5EF4-FFF2-40B4-BE49-F238E27FC236}">
                <a16:creationId xmlns:a16="http://schemas.microsoft.com/office/drawing/2014/main" id="{D28EB88E-D344-EB84-89D4-8A73545B0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100" y="2060575"/>
            <a:ext cx="6978650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2075" indent="-476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2400">
              <a:solidFill>
                <a:srgbClr val="262626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Прямоугольник с двумя скругленными противолежащими углами 10">
            <a:extLst>
              <a:ext uri="{FF2B5EF4-FFF2-40B4-BE49-F238E27FC236}">
                <a16:creationId xmlns:a16="http://schemas.microsoft.com/office/drawing/2014/main" id="{1050E0EA-526E-9F84-B6AD-A8E9ADF49EBA}"/>
              </a:ext>
            </a:extLst>
          </p:cNvPr>
          <p:cNvSpPr/>
          <p:nvPr/>
        </p:nvSpPr>
        <p:spPr>
          <a:xfrm>
            <a:off x="510117" y="291550"/>
            <a:ext cx="10098615" cy="1463142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Проведение тифлопедагогами специальных (коррекционных) занятий по адаптированной образовательной программе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456F91-BFCA-9415-DC4D-70D4DA7F2E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8" y="4028274"/>
            <a:ext cx="3131617" cy="2348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5C3182-2B45-0E9D-02C6-C87EDED62C4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290" y="2085816"/>
            <a:ext cx="3131617" cy="2348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40ABCE-CC53-7CD8-78EA-D871B1D6F32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956" y="2096555"/>
            <a:ext cx="3193696" cy="2348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3C57F7-14FE-D357-2DDA-AB9083389E8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643" y="4002205"/>
            <a:ext cx="3292417" cy="240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BC5C7B-5272-547F-8816-808E1AC542B0}"/>
              </a:ext>
            </a:extLst>
          </p:cNvPr>
          <p:cNvSpPr/>
          <p:nvPr/>
        </p:nvSpPr>
        <p:spPr>
          <a:xfrm>
            <a:off x="363858" y="247650"/>
            <a:ext cx="11449050" cy="6362700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30723" name="Rectangle 1">
            <a:extLst>
              <a:ext uri="{FF2B5EF4-FFF2-40B4-BE49-F238E27FC236}">
                <a16:creationId xmlns:a16="http://schemas.microsoft.com/office/drawing/2014/main" id="{A21CEFE1-FB30-307A-2B42-ED2865552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724" name="TextBox 8">
            <a:extLst>
              <a:ext uri="{FF2B5EF4-FFF2-40B4-BE49-F238E27FC236}">
                <a16:creationId xmlns:a16="http://schemas.microsoft.com/office/drawing/2014/main" id="{EBA3C7A9-E095-F160-E512-6AE744E8A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1521" y="704850"/>
            <a:ext cx="30972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Эмблема ДОУ</a:t>
            </a:r>
          </a:p>
        </p:txBody>
      </p:sp>
      <p:sp>
        <p:nvSpPr>
          <p:cNvPr id="30725" name="TextBox 9">
            <a:extLst>
              <a:ext uri="{FF2B5EF4-FFF2-40B4-BE49-F238E27FC236}">
                <a16:creationId xmlns:a16="http://schemas.microsoft.com/office/drawing/2014/main" id="{D5512718-0ED7-9802-F22C-97CAC8FE1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762829"/>
            <a:ext cx="4896544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УКЛАД  ДОУ: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  <a:latin typeface="Verdan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0734" name="TextBox 9">
            <a:extLst>
              <a:ext uri="{FF2B5EF4-FFF2-40B4-BE49-F238E27FC236}">
                <a16:creationId xmlns:a16="http://schemas.microsoft.com/office/drawing/2014/main" id="{A3E05BD2-C9EE-7146-48EB-3832FE658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75" y="1532453"/>
            <a:ext cx="10945215" cy="375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учреждение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имеет свою эмблему;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все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педагоги имеют профильное образование, курсы повышения квалификации, ведется работа по аттестации педагогических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кадров;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приоритетное направление – </a:t>
            </a:r>
            <a:r>
              <a:rPr lang="ru-RU" alt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libri" panose="020F0502020204030204" pitchFamily="34" charset="0"/>
              </a:rPr>
              <a:t>патриотическое </a:t>
            </a:r>
            <a:r>
              <a:rPr lang="ru-RU" alt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libri" panose="020F0502020204030204" pitchFamily="34" charset="0"/>
              </a:rPr>
              <a:t>воспитание;</a:t>
            </a:r>
            <a:endParaRPr lang="ru-RU" altLang="ru-RU" sz="2400" i="1" u="sng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имеется доступная среда для детей с ОВЗ и инвалидов;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функционирует </a:t>
            </a:r>
            <a:r>
              <a:rPr lang="ru-RU" altLang="ru-RU" sz="2400" b="1" i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Консультационный </a:t>
            </a:r>
            <a:r>
              <a:rPr lang="ru-RU" altLang="ru-RU" sz="2400" b="1" i="1" u="sng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центр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для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родителей (законных представителей) детей, не посещающих ДОУ;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сотрудничество с социальными партнерами.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C58B82-05CB-C459-D877-1F96913806B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5246" y="342742"/>
            <a:ext cx="1928895" cy="17687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7186F66-732F-D83F-6EDD-234691CC71B9}"/>
              </a:ext>
            </a:extLst>
          </p:cNvPr>
          <p:cNvSpPr/>
          <p:nvPr/>
        </p:nvSpPr>
        <p:spPr>
          <a:xfrm>
            <a:off x="451390" y="247650"/>
            <a:ext cx="11449050" cy="6362700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29699" name="Rectangle 1">
            <a:extLst>
              <a:ext uri="{FF2B5EF4-FFF2-40B4-BE49-F238E27FC236}">
                <a16:creationId xmlns:a16="http://schemas.microsoft.com/office/drawing/2014/main" id="{0435EEA8-F36A-688F-971D-F08EBB9BB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703" name="TextBox 8">
            <a:extLst>
              <a:ext uri="{FF2B5EF4-FFF2-40B4-BE49-F238E27FC236}">
                <a16:creationId xmlns:a16="http://schemas.microsoft.com/office/drawing/2014/main" id="{49141743-E4E5-CB82-9700-2F06D2792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713" y="2947957"/>
            <a:ext cx="3095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Наш коллектив</a:t>
            </a:r>
          </a:p>
        </p:txBody>
      </p:sp>
      <p:sp>
        <p:nvSpPr>
          <p:cNvPr id="29704" name="TextBox 9">
            <a:extLst>
              <a:ext uri="{FF2B5EF4-FFF2-40B4-BE49-F238E27FC236}">
                <a16:creationId xmlns:a16="http://schemas.microsoft.com/office/drawing/2014/main" id="{A53AC919-551A-720A-FDBD-737D75E6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308018"/>
            <a:ext cx="4824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Озеленение территории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5D8690-4731-FA9D-6B2F-08C1A0C8FAF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1" y="986832"/>
            <a:ext cx="2030487" cy="2707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818DB1-B054-54AD-1C8D-21EDD2B470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27" y="3950082"/>
            <a:ext cx="3185468" cy="2389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C8076ED-3B33-E532-B6C7-6BFF7067D16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726" y="913334"/>
            <a:ext cx="3258306" cy="2443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D253A4D-D845-4588-C104-D7EBAFC1612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44" y="3607864"/>
            <a:ext cx="2085696" cy="2711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748C0C1-0AB7-0A4D-6F59-BB5447897F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097" y="3631739"/>
            <a:ext cx="4040859" cy="26632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028782A-6693-B987-5186-7724E675D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818" y="457200"/>
            <a:ext cx="4040859" cy="2394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文本占位符 3">
            <a:extLst>
              <a:ext uri="{FF2B5EF4-FFF2-40B4-BE49-F238E27FC236}">
                <a16:creationId xmlns:a16="http://schemas.microsoft.com/office/drawing/2014/main" id="{E0F847F1-F7F8-D057-6F90-4684D54771BA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1200857" y="455156"/>
            <a:ext cx="9574212" cy="91916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ВИДЫ И ФОРМЫ СОТРУДНИЧЕСТВА ПЕДАГОГОВ И</a:t>
            </a:r>
            <a:endParaRPr lang="en-US" alt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РОДИТЕЛЕЙ </a:t>
            </a:r>
            <a:r>
              <a:rPr lang="en-US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ЗАКОННЫХ ПРЕДСТАВИТЕЛЕЙ</a:t>
            </a:r>
            <a:r>
              <a:rPr lang="en-US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ru-RU" alt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674C16A-C652-C4E4-6269-FB99D745BEA0}"/>
              </a:ext>
            </a:extLst>
          </p:cNvPr>
          <p:cNvSpPr/>
          <p:nvPr/>
        </p:nvSpPr>
        <p:spPr>
          <a:xfrm>
            <a:off x="623392" y="1407558"/>
            <a:ext cx="10729143" cy="5333810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28677" name="Rectangle 1">
            <a:extLst>
              <a:ext uri="{FF2B5EF4-FFF2-40B4-BE49-F238E27FC236}">
                <a16:creationId xmlns:a16="http://schemas.microsoft.com/office/drawing/2014/main" id="{B9A79302-761F-0CC5-FA10-599DB9B33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678" name="TextBox 9">
            <a:extLst>
              <a:ext uri="{FF2B5EF4-FFF2-40B4-BE49-F238E27FC236}">
                <a16:creationId xmlns:a16="http://schemas.microsoft.com/office/drawing/2014/main" id="{C7C5AD30-843E-30A4-579C-B506946DC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626" y="1765561"/>
            <a:ext cx="9075103" cy="461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382588" indent="-182563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взаимодействие с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попечительским советом;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проведение собраний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круглых столов;</a:t>
            </a: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семейные клубы;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мастер-классы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семинары с приглашением специалистов;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родительские дни;</a:t>
            </a:r>
          </a:p>
          <a:p>
            <a:pPr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размещение на официальном сайте ДОУ информации для родителей;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Консультационный центр;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участие родителей в проектах</a:t>
            </a:r>
            <a:r>
              <a:rPr lang="en-US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конкурсах</a:t>
            </a:r>
            <a:r>
              <a:rPr lang="en-US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спектаклях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chemeClr val="tx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7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привлечение родителей к оценочным процедурам по вопросам воспитания.</a:t>
            </a: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9BA09599-630A-4EB1-6D8A-1EA0E005A6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598080"/>
              </p:ext>
            </p:extLst>
          </p:nvPr>
        </p:nvGraphicFramePr>
        <p:xfrm>
          <a:off x="864626" y="257038"/>
          <a:ext cx="1180257" cy="1084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3" imgW="1459800" imgH="1341000" progId="">
                  <p:embed/>
                </p:oleObj>
              </mc:Choice>
              <mc:Fallback>
                <p:oleObj r:id="rId3" imgW="1459800" imgH="1341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4626" y="257038"/>
                        <a:ext cx="1180257" cy="1084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B227D25-A693-9E35-6DFE-98A17BDFAE18}"/>
              </a:ext>
            </a:extLst>
          </p:cNvPr>
          <p:cNvSpPr/>
          <p:nvPr/>
        </p:nvSpPr>
        <p:spPr>
          <a:xfrm>
            <a:off x="263352" y="228600"/>
            <a:ext cx="11449050" cy="6361113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indent="-91440" algn="just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62BA9829-5C7A-5BFF-81E1-661BEEC31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rgbClr val="00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5E743A-36D1-AB84-F8F5-93493C84A97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2298111"/>
            <a:ext cx="2805186" cy="28051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559E89-548B-4CF8-FFA7-463FC8554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51" y="2128710"/>
            <a:ext cx="3143987" cy="31439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79576" y="-101596"/>
            <a:ext cx="8596668" cy="1826581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Консультационный центр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E28E64-474F-E8E2-F170-5584C2216768}"/>
              </a:ext>
            </a:extLst>
          </p:cNvPr>
          <p:cNvSpPr/>
          <p:nvPr/>
        </p:nvSpPr>
        <p:spPr>
          <a:xfrm>
            <a:off x="587375" y="620713"/>
            <a:ext cx="11017250" cy="2016199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7891" name="TextBox 6">
            <a:extLst>
              <a:ext uri="{FF2B5EF4-FFF2-40B4-BE49-F238E27FC236}">
                <a16:creationId xmlns:a16="http://schemas.microsoft.com/office/drawing/2014/main" id="{D5A98989-66F8-A084-5D3D-9A0B48CD5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513" y="952500"/>
            <a:ext cx="957897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Календарный план воспитательной работы с учетом традиционных событий, праздников, мероприятий</a:t>
            </a:r>
            <a:endParaRPr lang="ru-RU" alt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  <a:latin typeface="Verdan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978BD9-096A-B032-88F0-EDBF30DA8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2774934"/>
            <a:ext cx="3442305" cy="40668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B97C44-7851-FA06-389A-A375DCD54A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2945571"/>
            <a:ext cx="3230846" cy="310968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BFBFDE-23E8-B89B-48EA-80AD3AFCCBFF}"/>
              </a:ext>
            </a:extLst>
          </p:cNvPr>
          <p:cNvSpPr/>
          <p:nvPr/>
        </p:nvSpPr>
        <p:spPr>
          <a:xfrm>
            <a:off x="839278" y="692697"/>
            <a:ext cx="10297281" cy="28083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E9D555C6-0521-B5C7-031F-278A59D8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3160713"/>
            <a:ext cx="1000918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A44714A0-B2BC-5E50-50DC-E29030706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2851150"/>
            <a:ext cx="101520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    </a:t>
            </a:r>
            <a:endParaRPr lang="ru-RU" altLang="ru-RU" sz="4400" b="1">
              <a:solidFill>
                <a:srgbClr val="00206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942" name="Rectangle 9">
            <a:extLst>
              <a:ext uri="{FF2B5EF4-FFF2-40B4-BE49-F238E27FC236}">
                <a16:creationId xmlns:a16="http://schemas.microsoft.com/office/drawing/2014/main" id="{155F6AFA-A147-89C4-574A-82DBBD393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1106181"/>
            <a:ext cx="950316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Краткая презентация Программы</a:t>
            </a:r>
            <a:r>
              <a:rPr lang="ru-RU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ориентирована на родителей (законных представителей) детей и доступна для ознакомления на официальном сайте МБДОУ д/с № 32 «Сказка» 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hlinkClick r:id="rId3"/>
              </a:rPr>
              <a:t>skazkagel.ru</a:t>
            </a:r>
            <a:r>
              <a:rPr lang="ru-RU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ru-RU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794854-1ADC-8011-8251-6193BCF00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56" y="3501009"/>
            <a:ext cx="4864351" cy="32373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8B2F5D-81A3-02E1-1B85-71A7932092C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639" y="3715419"/>
            <a:ext cx="2648731" cy="26487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7742</TotalTime>
  <Words>503</Words>
  <Application>Microsoft Office PowerPoint</Application>
  <PresentationFormat>Широкоэкранный</PresentationFormat>
  <Paragraphs>105</Paragraphs>
  <Slides>13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微软雅黑</vt:lpstr>
      <vt:lpstr>宋体</vt:lpstr>
      <vt:lpstr>宋体</vt:lpstr>
      <vt:lpstr>Arial</vt:lpstr>
      <vt:lpstr>Calibri</vt:lpstr>
      <vt:lpstr>华文新魏</vt:lpstr>
      <vt:lpstr>Times New Roman</vt:lpstr>
      <vt:lpstr>Trebuchet MS</vt:lpstr>
      <vt:lpstr>Verdana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Консультационный центр</vt:lpstr>
      <vt:lpstr>Презентация PowerPoint</vt:lpstr>
      <vt:lpstr>Презентация PowerPoint</vt:lpstr>
    </vt:vector>
  </TitlesOfParts>
  <Company>УчебныеПрезентации.рф;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Учеба и книги</dc:title>
  <dc:creator>УчебныеПрезентации.РФ</dc:creator>
  <cp:lastModifiedBy>User</cp:lastModifiedBy>
  <cp:revision>266</cp:revision>
  <dcterms:created xsi:type="dcterms:W3CDTF">2012-07-31T13:58:46Z</dcterms:created>
  <dcterms:modified xsi:type="dcterms:W3CDTF">2024-09-11T14:14:10Z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193013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